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303" r:id="rId5"/>
    <p:sldId id="289" r:id="rId6"/>
    <p:sldId id="304" r:id="rId7"/>
    <p:sldId id="290" r:id="rId8"/>
    <p:sldId id="291" r:id="rId9"/>
    <p:sldId id="257" r:id="rId10"/>
    <p:sldId id="261" r:id="rId11"/>
    <p:sldId id="263" r:id="rId12"/>
    <p:sldId id="264" r:id="rId13"/>
    <p:sldId id="265" r:id="rId14"/>
    <p:sldId id="266" r:id="rId15"/>
    <p:sldId id="267" r:id="rId16"/>
    <p:sldId id="275" r:id="rId17"/>
    <p:sldId id="27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78" r:id="rId27"/>
    <p:sldId id="279" r:id="rId28"/>
    <p:sldId id="280" r:id="rId29"/>
    <p:sldId id="306" r:id="rId30"/>
    <p:sldId id="312" r:id="rId31"/>
    <p:sldId id="296" r:id="rId32"/>
    <p:sldId id="311" r:id="rId33"/>
    <p:sldId id="302" r:id="rId34"/>
    <p:sldId id="300" r:id="rId35"/>
    <p:sldId id="281" r:id="rId36"/>
    <p:sldId id="282" r:id="rId37"/>
    <p:sldId id="283" r:id="rId38"/>
    <p:sldId id="310" r:id="rId39"/>
    <p:sldId id="308" r:id="rId40"/>
    <p:sldId id="292" r:id="rId41"/>
    <p:sldId id="301" r:id="rId42"/>
    <p:sldId id="313" r:id="rId43"/>
    <p:sldId id="307" r:id="rId44"/>
    <p:sldId id="309" r:id="rId45"/>
    <p:sldId id="293" r:id="rId46"/>
    <p:sldId id="294" r:id="rId4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B227-D7F7-4EB1-A922-7399545D4CA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AADB0-8E79-4A5E-9E3E-4226C2F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381250"/>
          </a:xfrm>
        </p:spPr>
        <p:txBody>
          <a:bodyPr/>
          <a:lstStyle/>
          <a:p>
            <a:r>
              <a:rPr lang="en-US" dirty="0" smtClean="0"/>
              <a:t>CITY OF SOMERSET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/>
          <a:p>
            <a:r>
              <a:rPr lang="en-US" b="1" dirty="0" smtClean="0"/>
              <a:t>FY 2016 BUDGET</a:t>
            </a:r>
          </a:p>
          <a:p>
            <a:r>
              <a:rPr lang="en-US" b="1" dirty="0" smtClean="0"/>
              <a:t>PREPARATION AND</a:t>
            </a:r>
          </a:p>
          <a:p>
            <a:r>
              <a:rPr lang="en-US" b="1" dirty="0" smtClean="0"/>
              <a:t>INFORMATION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discussed and most voted on by Council</a:t>
            </a:r>
          </a:p>
          <a:p>
            <a:r>
              <a:rPr lang="en-US" dirty="0" smtClean="0"/>
              <a:t>Some budgeted, some not</a:t>
            </a:r>
          </a:p>
          <a:p>
            <a:r>
              <a:rPr lang="en-US" dirty="0" smtClean="0"/>
              <a:t>All good ideas</a:t>
            </a:r>
          </a:p>
          <a:p>
            <a:r>
              <a:rPr lang="en-US" dirty="0" smtClean="0"/>
              <a:t>All good for the City and the Community</a:t>
            </a:r>
          </a:p>
          <a:p>
            <a:r>
              <a:rPr lang="en-US" dirty="0" smtClean="0"/>
              <a:t>Almost all money comes from cash on hand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</a:p>
          <a:p>
            <a:r>
              <a:rPr lang="en-US" dirty="0" smtClean="0"/>
              <a:t>Water Plant			   $788,850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</a:p>
          <a:p>
            <a:r>
              <a:rPr lang="en-US" dirty="0" smtClean="0"/>
              <a:t>Water Plant			   $788,850</a:t>
            </a:r>
          </a:p>
          <a:p>
            <a:r>
              <a:rPr lang="en-US" dirty="0" smtClean="0"/>
              <a:t>Town Springs			   $342,000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</a:p>
          <a:p>
            <a:r>
              <a:rPr lang="en-US" dirty="0" smtClean="0"/>
              <a:t>Water Plant			   $788,850</a:t>
            </a:r>
          </a:p>
          <a:p>
            <a:r>
              <a:rPr lang="en-US" dirty="0" smtClean="0"/>
              <a:t>Town Springs			   $342,000</a:t>
            </a:r>
          </a:p>
          <a:p>
            <a:r>
              <a:rPr lang="en-US" dirty="0" smtClean="0"/>
              <a:t>Firefighters Lawsuit		   $518,607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</a:p>
          <a:p>
            <a:r>
              <a:rPr lang="en-US" dirty="0" smtClean="0"/>
              <a:t>Water Plant			   $788,850</a:t>
            </a:r>
          </a:p>
          <a:p>
            <a:r>
              <a:rPr lang="en-US" dirty="0" smtClean="0"/>
              <a:t>Town Springs			   $342,000</a:t>
            </a:r>
          </a:p>
          <a:p>
            <a:r>
              <a:rPr lang="en-US" dirty="0" smtClean="0"/>
              <a:t>Firefighters Lawsuit		   $518,607</a:t>
            </a:r>
          </a:p>
          <a:p>
            <a:r>
              <a:rPr lang="en-US" dirty="0" smtClean="0"/>
              <a:t>EMS Shortfall FY 2014	   $166,976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</a:p>
          <a:p>
            <a:r>
              <a:rPr lang="en-US" dirty="0" smtClean="0"/>
              <a:t>Water Plant			   $788,850</a:t>
            </a:r>
          </a:p>
          <a:p>
            <a:r>
              <a:rPr lang="en-US" dirty="0" smtClean="0"/>
              <a:t>Town Springs			   $342,000</a:t>
            </a:r>
          </a:p>
          <a:p>
            <a:r>
              <a:rPr lang="en-US" dirty="0" smtClean="0"/>
              <a:t>Firefighters Lawsuit		   $518,607</a:t>
            </a:r>
          </a:p>
          <a:p>
            <a:r>
              <a:rPr lang="en-US" dirty="0" smtClean="0"/>
              <a:t>EMS Shortfall FY 2014	   $166,976</a:t>
            </a:r>
          </a:p>
          <a:p>
            <a:r>
              <a:rPr lang="en-US" dirty="0" smtClean="0"/>
              <a:t>Lazy River Repairs		   $147,290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Midtown Sewer 		$1,200,000</a:t>
            </a:r>
          </a:p>
          <a:p>
            <a:r>
              <a:rPr lang="en-US" dirty="0" smtClean="0"/>
              <a:t>Water Plant			   $788,850</a:t>
            </a:r>
          </a:p>
          <a:p>
            <a:r>
              <a:rPr lang="en-US" dirty="0" smtClean="0"/>
              <a:t>Town Springs			   $342,000</a:t>
            </a:r>
          </a:p>
          <a:p>
            <a:r>
              <a:rPr lang="en-US" dirty="0" smtClean="0"/>
              <a:t>Firefighters Lawsuit		   $518,607</a:t>
            </a:r>
          </a:p>
          <a:p>
            <a:r>
              <a:rPr lang="en-US" dirty="0" smtClean="0"/>
              <a:t>EMS Shortfall FY 2014	   $166,976</a:t>
            </a:r>
          </a:p>
          <a:p>
            <a:r>
              <a:rPr lang="en-US" dirty="0" smtClean="0"/>
              <a:t>Lazy River Repairs		   $147,290	</a:t>
            </a:r>
          </a:p>
          <a:p>
            <a:r>
              <a:rPr lang="en-US" dirty="0" smtClean="0"/>
              <a:t>Resurface Slides		   $158,050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Parks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Marydale</a:t>
            </a:r>
            <a:r>
              <a:rPr lang="en-US" dirty="0"/>
              <a:t>	</a:t>
            </a:r>
            <a:r>
              <a:rPr lang="en-US" dirty="0" smtClean="0"/>
              <a:t>	$50,000		$205,364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Parks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Marydale</a:t>
            </a:r>
            <a:r>
              <a:rPr lang="en-US" dirty="0"/>
              <a:t>	</a:t>
            </a:r>
            <a:r>
              <a:rPr lang="en-US" dirty="0" smtClean="0"/>
              <a:t>	$50,000		$205,364</a:t>
            </a:r>
          </a:p>
          <a:p>
            <a:r>
              <a:rPr lang="en-US" dirty="0" smtClean="0"/>
              <a:t>Woods Park		$18,602		$104,932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2008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428" y="2372705"/>
            <a:ext cx="6657143" cy="29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Parks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Marydale</a:t>
            </a:r>
            <a:r>
              <a:rPr lang="en-US" dirty="0"/>
              <a:t>	</a:t>
            </a:r>
            <a:r>
              <a:rPr lang="en-US" dirty="0" smtClean="0"/>
              <a:t>	     $50,000		$205,364</a:t>
            </a:r>
          </a:p>
          <a:p>
            <a:r>
              <a:rPr lang="en-US" dirty="0" smtClean="0"/>
              <a:t>Woods Park		     $18,602		$104,932</a:t>
            </a:r>
          </a:p>
          <a:p>
            <a:r>
              <a:rPr lang="en-US" dirty="0" err="1" smtClean="0"/>
              <a:t>Huffaker</a:t>
            </a:r>
            <a:r>
              <a:rPr lang="en-US" dirty="0" smtClean="0"/>
              <a:t> Splash Pad	     $30,278		  $25,636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Parks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Marydale</a:t>
            </a:r>
            <a:r>
              <a:rPr lang="en-US" dirty="0"/>
              <a:t>	</a:t>
            </a:r>
            <a:r>
              <a:rPr lang="en-US" dirty="0" smtClean="0"/>
              <a:t>	     $50,000		$205,364</a:t>
            </a:r>
          </a:p>
          <a:p>
            <a:r>
              <a:rPr lang="en-US" dirty="0" smtClean="0"/>
              <a:t>Woods Park		     $18,602		$104,932</a:t>
            </a:r>
          </a:p>
          <a:p>
            <a:r>
              <a:rPr lang="en-US" dirty="0" err="1" smtClean="0"/>
              <a:t>Huffaker</a:t>
            </a:r>
            <a:r>
              <a:rPr lang="en-US" dirty="0" smtClean="0"/>
              <a:t> Splash Pad	     $30,278		  $25,636</a:t>
            </a:r>
          </a:p>
          <a:p>
            <a:r>
              <a:rPr lang="en-US" dirty="0" smtClean="0"/>
              <a:t>Amphitheatre</a:t>
            </a:r>
            <a:r>
              <a:rPr lang="en-US" dirty="0" smtClean="0"/>
              <a:t>					$224,700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Sanitation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Trash Cans				$157,774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Sanitation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Trash Cans				$157,774</a:t>
            </a:r>
          </a:p>
          <a:p>
            <a:r>
              <a:rPr lang="en-US" dirty="0" smtClean="0"/>
              <a:t>Recycle Cans				   $92,214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Sanitation One 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Trash Cans				$157,774</a:t>
            </a:r>
          </a:p>
          <a:p>
            <a:r>
              <a:rPr lang="en-US" dirty="0" smtClean="0"/>
              <a:t>Recycle Cans				   $92,214</a:t>
            </a:r>
          </a:p>
          <a:p>
            <a:r>
              <a:rPr lang="en-US" dirty="0" smtClean="0"/>
              <a:t>Garbage Truck				$169,158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Credits last 2 Years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2014  $30 for every City customer (Residential and Commercial)</a:t>
            </a:r>
            <a:endParaRPr lang="en-US" dirty="0"/>
          </a:p>
          <a:p>
            <a:r>
              <a:rPr lang="en-US" dirty="0" smtClean="0"/>
              <a:t>2014   $15 for every residential customer outside the City limits</a:t>
            </a:r>
          </a:p>
          <a:p>
            <a:r>
              <a:rPr lang="en-US" dirty="0" smtClean="0"/>
              <a:t>2015   $30 for every City residential 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799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What did it cost?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Credits last 2 Years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2014  $30 for every City customer (Residential and Commercial)</a:t>
            </a:r>
            <a:endParaRPr lang="en-US" dirty="0"/>
          </a:p>
          <a:p>
            <a:r>
              <a:rPr lang="en-US" dirty="0" smtClean="0"/>
              <a:t>2014   $15 for every residential customer outside the City limits</a:t>
            </a:r>
          </a:p>
          <a:p>
            <a:r>
              <a:rPr lang="en-US" dirty="0" smtClean="0"/>
              <a:t>2015   $30 for every City residential 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799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What did it cost?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410200"/>
            <a:ext cx="1351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$120,000		$217,065		$337,065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Property Purchases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Ohio St				$70,000</a:t>
            </a:r>
          </a:p>
          <a:p>
            <a:r>
              <a:rPr lang="en-US" dirty="0" smtClean="0"/>
              <a:t>Lincoln St			$15,350</a:t>
            </a:r>
          </a:p>
          <a:p>
            <a:r>
              <a:rPr lang="en-US" dirty="0" smtClean="0"/>
              <a:t>Cemetery Office		$55,181</a:t>
            </a:r>
          </a:p>
          <a:p>
            <a:r>
              <a:rPr lang="en-US" dirty="0" smtClean="0"/>
              <a:t>Maple St </a:t>
            </a:r>
            <a:r>
              <a:rPr lang="en-US" dirty="0" err="1" smtClean="0"/>
              <a:t>Apts</a:t>
            </a:r>
            <a:r>
              <a:rPr lang="en-US" dirty="0" smtClean="0"/>
              <a:t>			$57,119</a:t>
            </a:r>
          </a:p>
          <a:p>
            <a:r>
              <a:rPr lang="en-US" dirty="0" smtClean="0"/>
              <a:t>Hamilton Lane			$32,500</a:t>
            </a:r>
          </a:p>
          <a:p>
            <a:r>
              <a:rPr lang="en-US" dirty="0" smtClean="0"/>
              <a:t>Randolph St			$18,900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Total Cash Spent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514600"/>
            <a:ext cx="566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$4,986,546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57" y="2229848"/>
            <a:ext cx="7714286" cy="3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Balance March 2009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696200" cy="34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$15M cash on hand today</a:t>
            </a:r>
          </a:p>
          <a:p>
            <a:r>
              <a:rPr lang="en-US" dirty="0" smtClean="0"/>
              <a:t>Approx $6M for daily cash flow</a:t>
            </a:r>
          </a:p>
          <a:p>
            <a:r>
              <a:rPr lang="en-US" dirty="0" smtClean="0"/>
              <a:t>Approx $4M for bond requirements</a:t>
            </a:r>
          </a:p>
          <a:p>
            <a:r>
              <a:rPr lang="en-US" dirty="0" smtClean="0"/>
              <a:t>How much over and above for emergencies, projects, unplanned shortfalls</a:t>
            </a:r>
          </a:p>
          <a:p>
            <a:r>
              <a:rPr lang="en-US" dirty="0" smtClean="0"/>
              <a:t>How much is too much to have on hand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Park 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Water Park will not clear $1,000,000/year</a:t>
            </a:r>
          </a:p>
          <a:p>
            <a:r>
              <a:rPr lang="en-US" dirty="0" smtClean="0"/>
              <a:t>Operating the Y pool costs over $25,000</a:t>
            </a:r>
          </a:p>
          <a:p>
            <a:r>
              <a:rPr lang="en-US" dirty="0" smtClean="0"/>
              <a:t>Helping Cal Ripken costs over $30,000</a:t>
            </a:r>
          </a:p>
          <a:p>
            <a:r>
              <a:rPr lang="en-US" dirty="0" smtClean="0"/>
              <a:t>Fireworks twice per year costs $45,000</a:t>
            </a:r>
          </a:p>
          <a:p>
            <a:r>
              <a:rPr lang="en-US" dirty="0" smtClean="0"/>
              <a:t>Summer work program for kids</a:t>
            </a:r>
          </a:p>
          <a:p>
            <a:r>
              <a:rPr lang="en-US" dirty="0" smtClean="0"/>
              <a:t>First price increase this year</a:t>
            </a:r>
          </a:p>
          <a:p>
            <a:r>
              <a:rPr lang="en-US" dirty="0" smtClean="0"/>
              <a:t>Water Park lost $480,000</a:t>
            </a:r>
          </a:p>
          <a:p>
            <a:r>
              <a:rPr lang="en-US" dirty="0" smtClean="0"/>
              <a:t>Council wants to offer free days and military discounts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Time Employment 290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Added 59 full time employees since 2008</a:t>
            </a:r>
          </a:p>
          <a:p>
            <a:r>
              <a:rPr lang="en-US" dirty="0" smtClean="0"/>
              <a:t>Police 6, Fire 2, EMS 10</a:t>
            </a:r>
          </a:p>
          <a:p>
            <a:r>
              <a:rPr lang="en-US" dirty="0" smtClean="0"/>
              <a:t>Gas 6, Water 8, Wastewater 3, Sanitation 4</a:t>
            </a:r>
          </a:p>
          <a:p>
            <a:r>
              <a:rPr lang="en-US" dirty="0" smtClean="0"/>
              <a:t>Parks 5, Utility Billing 1</a:t>
            </a:r>
          </a:p>
          <a:p>
            <a:r>
              <a:rPr lang="en-US" dirty="0" smtClean="0"/>
              <a:t>Cemetery 1, Fuel Center 1, ABC 2</a:t>
            </a:r>
          </a:p>
          <a:p>
            <a:r>
              <a:rPr lang="en-US" dirty="0" smtClean="0"/>
              <a:t>No increase in Engineering, Street, Garage,  Water Park, P &amp; Z </a:t>
            </a:r>
          </a:p>
          <a:p>
            <a:r>
              <a:rPr lang="en-US" dirty="0" smtClean="0"/>
              <a:t>Executive 10 (CFO, Housing, Safety, IT,  Acct 2,           Accts Pay 1, Projects 1, Events 1, Records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Yearly Raise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290 Employees @ $1,000 = $290,000</a:t>
            </a:r>
          </a:p>
          <a:p>
            <a:r>
              <a:rPr lang="en-US" dirty="0" smtClean="0"/>
              <a:t>Matches &amp; Retirement      = $110,000</a:t>
            </a:r>
          </a:p>
          <a:p>
            <a:r>
              <a:rPr lang="en-US" dirty="0" smtClean="0"/>
              <a:t>Carries over year after year after year</a:t>
            </a:r>
          </a:p>
          <a:p>
            <a:r>
              <a:rPr lang="en-US" dirty="0" smtClean="0"/>
              <a:t>Also increases overtime rates and Worker’s Comp rates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TRENDS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3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SEWER DEBT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48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DEBT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10600" cy="472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Receivables March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Gas 		$1,165,459.03</a:t>
            </a:r>
          </a:p>
          <a:p>
            <a:r>
              <a:rPr lang="en-US" dirty="0" smtClean="0"/>
              <a:t>Water		   $170.197.15</a:t>
            </a:r>
          </a:p>
          <a:p>
            <a:r>
              <a:rPr lang="en-US" dirty="0" smtClean="0"/>
              <a:t>Sewer		   $158,461.09</a:t>
            </a:r>
          </a:p>
          <a:p>
            <a:r>
              <a:rPr lang="en-US" dirty="0" smtClean="0"/>
              <a:t>Sanitation	   $223,040.95</a:t>
            </a:r>
          </a:p>
          <a:p>
            <a:r>
              <a:rPr lang="en-US" dirty="0" smtClean="0"/>
              <a:t>Total 		$1,717,158.22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2015 General Fund Actual Budget Expenses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781174"/>
            <a:ext cx="797083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2010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47" y="1752601"/>
            <a:ext cx="7561905" cy="36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317" t="6906" r="62070" b="10216"/>
          <a:stretch>
            <a:fillRect/>
          </a:stretch>
        </p:blipFill>
        <p:spPr bwMode="auto">
          <a:xfrm>
            <a:off x="304800" y="381000"/>
            <a:ext cx="80105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5334000"/>
            <a:ext cx="514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Occupational Tax total receipts 2008 = $8,346,552.45</a:t>
            </a:r>
          </a:p>
          <a:p>
            <a:r>
              <a:rPr lang="en-US" dirty="0" smtClean="0"/>
              <a:t>Occupational Tax total receipts 2014 = $9,729,774.82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Utility rates have not increased since 2008</a:t>
            </a:r>
          </a:p>
          <a:p>
            <a:r>
              <a:rPr lang="en-US" dirty="0" smtClean="0"/>
              <a:t>Property taxes have been decreased</a:t>
            </a:r>
          </a:p>
          <a:p>
            <a:r>
              <a:rPr lang="en-US" dirty="0" smtClean="0"/>
              <a:t>Parks fees reduced</a:t>
            </a:r>
          </a:p>
          <a:p>
            <a:r>
              <a:rPr lang="en-US" dirty="0" smtClean="0"/>
              <a:t>EMS forgiven debt to County $800,000</a:t>
            </a:r>
          </a:p>
          <a:p>
            <a:r>
              <a:rPr lang="en-US" dirty="0" smtClean="0"/>
              <a:t>Revenues have been cut or are flat</a:t>
            </a:r>
          </a:p>
          <a:p>
            <a:r>
              <a:rPr lang="en-US" dirty="0" smtClean="0"/>
              <a:t>Expenses keep going up every year</a:t>
            </a:r>
          </a:p>
          <a:p>
            <a:r>
              <a:rPr lang="en-US" dirty="0" smtClean="0"/>
              <a:t>Think about what your actions “cost”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Total Cash Spent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514600"/>
            <a:ext cx="566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$4,986,546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671513"/>
            <a:ext cx="88185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295275"/>
            <a:ext cx="52006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2011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95" y="2201276"/>
            <a:ext cx="7523810" cy="33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2012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23" y="2210800"/>
            <a:ext cx="7580953" cy="33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2013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0" y="2239372"/>
            <a:ext cx="7495239" cy="32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2014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95" y="2201276"/>
            <a:ext cx="7523810" cy="33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March 2015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57" y="2229848"/>
            <a:ext cx="7714286" cy="3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552</Words>
  <Application>Microsoft Office PowerPoint</Application>
  <PresentationFormat>On-screen Show (4:3)</PresentationFormat>
  <Paragraphs>148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CITY OF SOMERSET</vt:lpstr>
      <vt:lpstr>Cash Balance March 2008</vt:lpstr>
      <vt:lpstr>Cash Balance March 2009</vt:lpstr>
      <vt:lpstr>Cash Balance March 2010</vt:lpstr>
      <vt:lpstr>Cash Balance March 2011</vt:lpstr>
      <vt:lpstr>Cash Balance March 2012</vt:lpstr>
      <vt:lpstr>Cash Balance March 2013</vt:lpstr>
      <vt:lpstr>Cash Balance March 2014</vt:lpstr>
      <vt:lpstr>Cash Balance March 2015</vt:lpstr>
      <vt:lpstr>One Time Expenses</vt:lpstr>
      <vt:lpstr>One Time Expenses</vt:lpstr>
      <vt:lpstr>One Time Expenses</vt:lpstr>
      <vt:lpstr>One Time Expenses</vt:lpstr>
      <vt:lpstr>One Time Expenses</vt:lpstr>
      <vt:lpstr>One Time Expenses</vt:lpstr>
      <vt:lpstr>One Time Expenses</vt:lpstr>
      <vt:lpstr>One Time Expenses</vt:lpstr>
      <vt:lpstr>Parks One Time Expenses</vt:lpstr>
      <vt:lpstr>Parks One Time Expenses</vt:lpstr>
      <vt:lpstr>Parks One Time Expenses</vt:lpstr>
      <vt:lpstr>Parks One Time Expenses</vt:lpstr>
      <vt:lpstr> Sanitation One Time Expenses</vt:lpstr>
      <vt:lpstr> Sanitation One Time Expenses</vt:lpstr>
      <vt:lpstr> Sanitation One Time Expenses</vt:lpstr>
      <vt:lpstr>Gas Credits last 2 Years </vt:lpstr>
      <vt:lpstr>Gas Credits last 2 Years </vt:lpstr>
      <vt:lpstr>Other Property Purchases</vt:lpstr>
      <vt:lpstr>Total Cash Spent</vt:lpstr>
      <vt:lpstr>Cash Balance March 2015</vt:lpstr>
      <vt:lpstr>Cash Needs</vt:lpstr>
      <vt:lpstr>Water Park Financials</vt:lpstr>
      <vt:lpstr>Full Time Employment 290</vt:lpstr>
      <vt:lpstr>Yearly Raise Costs</vt:lpstr>
      <vt:lpstr>Slide 34</vt:lpstr>
      <vt:lpstr>UTILITY TRENDS</vt:lpstr>
      <vt:lpstr>SEWER DEBT</vt:lpstr>
      <vt:lpstr>WATER DEBT</vt:lpstr>
      <vt:lpstr>Utility Receivables March 2015</vt:lpstr>
      <vt:lpstr>Slide 39</vt:lpstr>
      <vt:lpstr>Slide 40</vt:lpstr>
      <vt:lpstr>Slide 41</vt:lpstr>
      <vt:lpstr>Slide 42</vt:lpstr>
      <vt:lpstr>Things to Remember</vt:lpstr>
      <vt:lpstr>Total Cash Spent</vt:lpstr>
      <vt:lpstr>Slide 45</vt:lpstr>
      <vt:lpstr>Slide 46</vt:lpstr>
    </vt:vector>
  </TitlesOfParts>
  <Company>City of Somerset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SOMERSET</dc:title>
  <dc:creator>jhogg</dc:creator>
  <cp:lastModifiedBy>jhogg</cp:lastModifiedBy>
  <cp:revision>132</cp:revision>
  <dcterms:created xsi:type="dcterms:W3CDTF">2015-04-21T14:26:17Z</dcterms:created>
  <dcterms:modified xsi:type="dcterms:W3CDTF">2015-04-27T13:36:45Z</dcterms:modified>
</cp:coreProperties>
</file>